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Lst>
  <p:notesMasterIdLst>
    <p:notesMasterId r:id="rId21"/>
  </p:notesMasterIdLst>
  <p:handoutMasterIdLst>
    <p:handoutMasterId r:id="rId22"/>
  </p:handoutMasterIdLst>
  <p:sldIdLst>
    <p:sldId id="256" r:id="rId5"/>
    <p:sldId id="261" r:id="rId6"/>
    <p:sldId id="257" r:id="rId7"/>
    <p:sldId id="258" r:id="rId8"/>
    <p:sldId id="259" r:id="rId9"/>
    <p:sldId id="260" r:id="rId10"/>
    <p:sldId id="262" r:id="rId11"/>
    <p:sldId id="266" r:id="rId12"/>
    <p:sldId id="263" r:id="rId13"/>
    <p:sldId id="265" r:id="rId14"/>
    <p:sldId id="264" r:id="rId15"/>
    <p:sldId id="267" r:id="rId16"/>
    <p:sldId id="271" r:id="rId17"/>
    <p:sldId id="268" r:id="rId18"/>
    <p:sldId id="269" r:id="rId19"/>
    <p:sldId id="270" r:id="rId20"/>
  </p:sldIdLst>
  <p:sldSz cx="12192000" cy="6858000"/>
  <p:notesSz cx="6858000" cy="9144000"/>
  <p:defaultTex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235322-4A22-425E-9E13-E9729FE5D3AD}" v="5" dt="2020-10-26T10:56:40.844"/>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7409" autoAdjust="0"/>
  </p:normalViewPr>
  <p:slideViewPr>
    <p:cSldViewPr snapToGrid="0">
      <p:cViewPr varScale="1">
        <p:scale>
          <a:sx n="75" d="100"/>
          <a:sy n="75" d="100"/>
        </p:scale>
        <p:origin x="974" y="53"/>
      </p:cViewPr>
      <p:guideLst/>
    </p:cSldViewPr>
  </p:slideViewPr>
  <p:notesTextViewPr>
    <p:cViewPr>
      <p:scale>
        <a:sx n="1" d="1"/>
        <a:sy n="1" d="1"/>
      </p:scale>
      <p:origin x="0" y="0"/>
    </p:cViewPr>
  </p:notesTextViewPr>
  <p:notesViewPr>
    <p:cSldViewPr snapToGrid="0">
      <p:cViewPr varScale="1">
        <p:scale>
          <a:sx n="56" d="100"/>
          <a:sy n="56" d="100"/>
        </p:scale>
        <p:origin x="2856"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2FD2973-7A98-44E4-8488-CC6CDEAC8F84}" type="datetimeFigureOut">
              <a:rPr lang="nl-NL" smtClean="0"/>
              <a:t>26-10-2020</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665A8D6-0C98-46F5-B9EC-E9C08C6C45F2}" type="slidenum">
              <a:rPr lang="nl-NL" smtClean="0"/>
              <a:t>‹nr.›</a:t>
            </a:fld>
            <a:endParaRPr lang="nl-NL"/>
          </a:p>
        </p:txBody>
      </p:sp>
    </p:spTree>
    <p:extLst>
      <p:ext uri="{BB962C8B-B14F-4D97-AF65-F5344CB8AC3E}">
        <p14:creationId xmlns:p14="http://schemas.microsoft.com/office/powerpoint/2010/main" val="42528469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D51D1F-48D5-4D76-9DE3-0DD68B7C9C4B}" type="datetimeFigureOut">
              <a:rPr lang="nl-NL" smtClean="0"/>
              <a:t>26-10-2020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87D47D-9B78-439A-A6F3-395D2164B717}" type="slidenum">
              <a:rPr lang="nl-NL" smtClean="0"/>
              <a:t>‹nr.›</a:t>
            </a:fld>
            <a:endParaRPr lang="nl-NL"/>
          </a:p>
        </p:txBody>
      </p:sp>
    </p:spTree>
    <p:extLst>
      <p:ext uri="{BB962C8B-B14F-4D97-AF65-F5344CB8AC3E}">
        <p14:creationId xmlns:p14="http://schemas.microsoft.com/office/powerpoint/2010/main" val="983388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https://www.cruyff-foundation.org/uploads/annual-report/nl/Jaarverslag-Cruyff-Foundation-2017.pdf </a:t>
            </a:r>
          </a:p>
          <a:p>
            <a:r>
              <a:rPr lang="nl-NL"/>
              <a:t>https://www.cruyff-foundation.org/</a:t>
            </a:r>
            <a:endParaRPr lang="nl-NL" dirty="0"/>
          </a:p>
        </p:txBody>
      </p:sp>
      <p:sp>
        <p:nvSpPr>
          <p:cNvPr id="4" name="Tijdelijke aanduiding voor dianummer 3"/>
          <p:cNvSpPr>
            <a:spLocks noGrp="1"/>
          </p:cNvSpPr>
          <p:nvPr>
            <p:ph type="sldNum" sz="quarter" idx="10"/>
          </p:nvPr>
        </p:nvSpPr>
        <p:spPr/>
        <p:txBody>
          <a:bodyPr/>
          <a:lstStyle/>
          <a:p>
            <a:fld id="{4E87D47D-9B78-439A-A6F3-395D2164B717}" type="slidenum">
              <a:rPr lang="nl-NL" smtClean="0"/>
              <a:t>3</a:t>
            </a:fld>
            <a:endParaRPr lang="nl-NL"/>
          </a:p>
        </p:txBody>
      </p:sp>
    </p:spTree>
    <p:extLst>
      <p:ext uri="{BB962C8B-B14F-4D97-AF65-F5344CB8AC3E}">
        <p14:creationId xmlns:p14="http://schemas.microsoft.com/office/powerpoint/2010/main" val="196948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http://www.rotterdamlekkerfit.nl/</a:t>
            </a:r>
          </a:p>
        </p:txBody>
      </p:sp>
      <p:sp>
        <p:nvSpPr>
          <p:cNvPr id="4" name="Tijdelijke aanduiding voor dianummer 3"/>
          <p:cNvSpPr>
            <a:spLocks noGrp="1"/>
          </p:cNvSpPr>
          <p:nvPr>
            <p:ph type="sldNum" sz="quarter" idx="10"/>
          </p:nvPr>
        </p:nvSpPr>
        <p:spPr/>
        <p:txBody>
          <a:bodyPr/>
          <a:lstStyle/>
          <a:p>
            <a:fld id="{4E87D47D-9B78-439A-A6F3-395D2164B717}" type="slidenum">
              <a:rPr lang="nl-NL" smtClean="0"/>
              <a:t>9</a:t>
            </a:fld>
            <a:endParaRPr lang="nl-NL"/>
          </a:p>
        </p:txBody>
      </p:sp>
    </p:spTree>
    <p:extLst>
      <p:ext uri="{BB962C8B-B14F-4D97-AF65-F5344CB8AC3E}">
        <p14:creationId xmlns:p14="http://schemas.microsoft.com/office/powerpoint/2010/main" val="3200807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http://www.17doelendiejedeelt.nl/</a:t>
            </a:r>
          </a:p>
        </p:txBody>
      </p:sp>
      <p:sp>
        <p:nvSpPr>
          <p:cNvPr id="4" name="Tijdelijke aanduiding voor dianummer 3"/>
          <p:cNvSpPr>
            <a:spLocks noGrp="1"/>
          </p:cNvSpPr>
          <p:nvPr>
            <p:ph type="sldNum" sz="quarter" idx="10"/>
          </p:nvPr>
        </p:nvSpPr>
        <p:spPr/>
        <p:txBody>
          <a:bodyPr/>
          <a:lstStyle/>
          <a:p>
            <a:fld id="{4E87D47D-9B78-439A-A6F3-395D2164B717}" type="slidenum">
              <a:rPr lang="nl-NL" smtClean="0"/>
              <a:t>10</a:t>
            </a:fld>
            <a:endParaRPr lang="nl-NL"/>
          </a:p>
        </p:txBody>
      </p:sp>
    </p:spTree>
    <p:extLst>
      <p:ext uri="{BB962C8B-B14F-4D97-AF65-F5344CB8AC3E}">
        <p14:creationId xmlns:p14="http://schemas.microsoft.com/office/powerpoint/2010/main" val="1395376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http://www.rotterdamlekkerfit.nl/</a:t>
            </a:r>
          </a:p>
        </p:txBody>
      </p:sp>
      <p:sp>
        <p:nvSpPr>
          <p:cNvPr id="4" name="Tijdelijke aanduiding voor dianummer 3"/>
          <p:cNvSpPr>
            <a:spLocks noGrp="1"/>
          </p:cNvSpPr>
          <p:nvPr>
            <p:ph type="sldNum" sz="quarter" idx="10"/>
          </p:nvPr>
        </p:nvSpPr>
        <p:spPr/>
        <p:txBody>
          <a:bodyPr/>
          <a:lstStyle/>
          <a:p>
            <a:fld id="{4E87D47D-9B78-439A-A6F3-395D2164B717}" type="slidenum">
              <a:rPr lang="nl-NL" smtClean="0"/>
              <a:t>11</a:t>
            </a:fld>
            <a:endParaRPr lang="nl-NL"/>
          </a:p>
        </p:txBody>
      </p:sp>
    </p:spTree>
    <p:extLst>
      <p:ext uri="{BB962C8B-B14F-4D97-AF65-F5344CB8AC3E}">
        <p14:creationId xmlns:p14="http://schemas.microsoft.com/office/powerpoint/2010/main" val="765496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E87D47D-9B78-439A-A6F3-395D2164B717}" type="slidenum">
              <a:rPr lang="nl-NL" smtClean="0"/>
              <a:t>13</a:t>
            </a:fld>
            <a:endParaRPr lang="nl-NL"/>
          </a:p>
        </p:txBody>
      </p:sp>
    </p:spTree>
    <p:extLst>
      <p:ext uri="{BB962C8B-B14F-4D97-AF65-F5344CB8AC3E}">
        <p14:creationId xmlns:p14="http://schemas.microsoft.com/office/powerpoint/2010/main" val="1196622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https://socialmediadna.nl/aandacht-voor-burgerkracht/</a:t>
            </a:r>
          </a:p>
        </p:txBody>
      </p:sp>
      <p:sp>
        <p:nvSpPr>
          <p:cNvPr id="4" name="Tijdelijke aanduiding voor dianummer 3"/>
          <p:cNvSpPr>
            <a:spLocks noGrp="1"/>
          </p:cNvSpPr>
          <p:nvPr>
            <p:ph type="sldNum" sz="quarter" idx="10"/>
          </p:nvPr>
        </p:nvSpPr>
        <p:spPr/>
        <p:txBody>
          <a:bodyPr/>
          <a:lstStyle/>
          <a:p>
            <a:fld id="{4E87D47D-9B78-439A-A6F3-395D2164B717}" type="slidenum">
              <a:rPr lang="nl-NL" smtClean="0"/>
              <a:t>14</a:t>
            </a:fld>
            <a:endParaRPr lang="nl-NL"/>
          </a:p>
        </p:txBody>
      </p:sp>
    </p:spTree>
    <p:extLst>
      <p:ext uri="{BB962C8B-B14F-4D97-AF65-F5344CB8AC3E}">
        <p14:creationId xmlns:p14="http://schemas.microsoft.com/office/powerpoint/2010/main" val="20291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https://www.frankwatching.com/archive/2016/11/09/5-communicatieregels-voor-burgerparticipatie/</a:t>
            </a:r>
          </a:p>
        </p:txBody>
      </p:sp>
      <p:sp>
        <p:nvSpPr>
          <p:cNvPr id="4" name="Tijdelijke aanduiding voor dianummer 3"/>
          <p:cNvSpPr>
            <a:spLocks noGrp="1"/>
          </p:cNvSpPr>
          <p:nvPr>
            <p:ph type="sldNum" sz="quarter" idx="10"/>
          </p:nvPr>
        </p:nvSpPr>
        <p:spPr/>
        <p:txBody>
          <a:bodyPr/>
          <a:lstStyle/>
          <a:p>
            <a:fld id="{4E87D47D-9B78-439A-A6F3-395D2164B717}" type="slidenum">
              <a:rPr lang="nl-NL" smtClean="0"/>
              <a:t>15</a:t>
            </a:fld>
            <a:endParaRPr lang="nl-NL"/>
          </a:p>
        </p:txBody>
      </p:sp>
    </p:spTree>
    <p:extLst>
      <p:ext uri="{BB962C8B-B14F-4D97-AF65-F5344CB8AC3E}">
        <p14:creationId xmlns:p14="http://schemas.microsoft.com/office/powerpoint/2010/main" val="538527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E87D47D-9B78-439A-A6F3-395D2164B717}" type="slidenum">
              <a:rPr lang="nl-NL" smtClean="0"/>
              <a:t>16</a:t>
            </a:fld>
            <a:endParaRPr lang="nl-NL"/>
          </a:p>
        </p:txBody>
      </p:sp>
    </p:spTree>
    <p:extLst>
      <p:ext uri="{BB962C8B-B14F-4D97-AF65-F5344CB8AC3E}">
        <p14:creationId xmlns:p14="http://schemas.microsoft.com/office/powerpoint/2010/main" val="2891010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78691606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2157952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1583131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698682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Tree>
    <p:extLst>
      <p:ext uri="{BB962C8B-B14F-4D97-AF65-F5344CB8AC3E}">
        <p14:creationId xmlns:p14="http://schemas.microsoft.com/office/powerpoint/2010/main" val="3642675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4013743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1860447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1725895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3122284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4290929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a:t>Klik op het pictogram als u een afbeelding wilt toevoegen</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830503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microsoft.com/office/2007/relationships/hdphoto" Target="../media/hdphoto1.wdp"/><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Afbeelding 11"/>
          <p:cNvPicPr>
            <a:picLocks noChangeAspect="1"/>
          </p:cNvPicPr>
          <p:nvPr/>
        </p:nvPicPr>
        <p:blipFill>
          <a:blip r:embed="rId13"/>
          <a:srcRect/>
          <a:stretch>
            <a:fillRect/>
          </a:stretch>
        </p:blipFill>
        <p:spPr bwMode="auto">
          <a:xfrm>
            <a:off x="-14288" y="6211888"/>
            <a:ext cx="12087226" cy="657225"/>
          </a:xfrm>
          <a:prstGeom prst="rect">
            <a:avLst/>
          </a:prstGeom>
          <a:noFill/>
          <a:ln w="9525">
            <a:noFill/>
            <a:miter lim="800000"/>
            <a:headEnd/>
            <a:tailEnd/>
          </a:ln>
        </p:spPr>
      </p:pic>
      <p:sp>
        <p:nvSpPr>
          <p:cNvPr id="13" name="Rechthoek 12"/>
          <p:cNvSpPr/>
          <p:nvPr/>
        </p:nvSpPr>
        <p:spPr>
          <a:xfrm>
            <a:off x="2586038" y="6211888"/>
            <a:ext cx="9605962" cy="646112"/>
          </a:xfrm>
          <a:prstGeom prst="rect">
            <a:avLst/>
          </a:prstGeom>
          <a:solidFill>
            <a:srgbClr val="C8D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028" name="Tijdelijke aanduiding voor titel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a:t>Klik om de stijl te bewerken</a:t>
            </a:r>
          </a:p>
        </p:txBody>
      </p:sp>
      <p:sp>
        <p:nvSpPr>
          <p:cNvPr id="1029" name="Tijdelijke aanduiding voor tekst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fld id="{98C51CD5-7E81-42D6-B847-227155BE7844}" type="slidenum">
              <a:rPr lang="nl-NL" smtClean="0"/>
              <a:t>‹nr.›</a:t>
            </a:fld>
            <a:endParaRPr lang="nl-NL"/>
          </a:p>
        </p:txBody>
      </p:sp>
      <p:pic>
        <p:nvPicPr>
          <p:cNvPr id="1031" name="Afbeelding 6"/>
          <p:cNvPicPr>
            <a:picLocks noChangeAspect="1"/>
          </p:cNvPicPr>
          <p:nvPr/>
        </p:nvPicPr>
        <p:blipFill>
          <a:blip r:embed="rId14"/>
          <a:srcRect/>
          <a:stretch>
            <a:fillRect/>
          </a:stretch>
        </p:blipFill>
        <p:spPr bwMode="auto">
          <a:xfrm>
            <a:off x="1138238" y="6211888"/>
            <a:ext cx="482600" cy="509587"/>
          </a:xfrm>
          <a:prstGeom prst="rect">
            <a:avLst/>
          </a:prstGeom>
          <a:noFill/>
          <a:ln w="9525">
            <a:noFill/>
            <a:miter lim="800000"/>
            <a:headEnd/>
            <a:tailEnd/>
          </a:ln>
        </p:spPr>
      </p:pic>
      <p:pic>
        <p:nvPicPr>
          <p:cNvPr id="1032" name="Afbeelding 10"/>
          <p:cNvPicPr>
            <a:picLocks noChangeAspect="1"/>
          </p:cNvPicPr>
          <p:nvPr/>
        </p:nvPicPr>
        <p:blipFill>
          <a:blip r:embed="rId13"/>
          <a:srcRect l="15472" t="-378519" r="-15472" b="378519"/>
          <a:stretch>
            <a:fillRect/>
          </a:stretch>
        </p:blipFill>
        <p:spPr bwMode="auto">
          <a:xfrm>
            <a:off x="1433513" y="3028950"/>
            <a:ext cx="9324975" cy="800100"/>
          </a:xfrm>
          <a:prstGeom prst="rect">
            <a:avLst/>
          </a:prstGeom>
          <a:noFill/>
          <a:ln w="9525">
            <a:noFill/>
            <a:miter lim="800000"/>
            <a:headEnd/>
            <a:tailEnd/>
          </a:ln>
        </p:spPr>
      </p:pic>
      <p:pic>
        <p:nvPicPr>
          <p:cNvPr id="1033" name="Afbeelding 17"/>
          <p:cNvPicPr>
            <a:picLocks noChangeAspect="1"/>
          </p:cNvPicPr>
          <p:nvPr/>
        </p:nvPicPr>
        <p:blipFill>
          <a:blip r:embed="rId15"/>
          <a:srcRect t="27655" r="23270" b="25470"/>
          <a:stretch>
            <a:fillRect/>
          </a:stretch>
        </p:blipFill>
        <p:spPr bwMode="auto">
          <a:xfrm>
            <a:off x="28575" y="6205538"/>
            <a:ext cx="1085850" cy="466725"/>
          </a:xfrm>
          <a:prstGeom prst="rect">
            <a:avLst/>
          </a:prstGeom>
          <a:noFill/>
          <a:ln w="9525">
            <a:noFill/>
            <a:miter lim="800000"/>
            <a:headEnd/>
            <a:tailEnd/>
          </a:ln>
        </p:spPr>
      </p:pic>
      <p:pic>
        <p:nvPicPr>
          <p:cNvPr id="10" name="Picture 2" descr="Afbeeldingsresultaat voor pebble stad en mens">
            <a:extLst>
              <a:ext uri="{FF2B5EF4-FFF2-40B4-BE49-F238E27FC236}">
                <a16:creationId xmlns:a16="http://schemas.microsoft.com/office/drawing/2014/main" id="{2777A2BD-7E54-4C3E-A067-36AEA2C61489}"/>
              </a:ext>
            </a:extLst>
          </p:cNvPr>
          <p:cNvPicPr>
            <a:picLocks noChangeAspect="1" noChangeArrowheads="1"/>
          </p:cNvPicPr>
          <p:nvPr userDrawn="1"/>
        </p:nvPicPr>
        <p:blipFill>
          <a:blip r:embed="rId16" cstate="print">
            <a:extLst>
              <a:ext uri="{BEBA8EAE-BF5A-486C-A8C5-ECC9F3942E4B}">
                <a14:imgProps xmlns:a14="http://schemas.microsoft.com/office/drawing/2010/main">
                  <a14:imgLayer r:embed="rId17">
                    <a14:imgEffect>
                      <a14:backgroundRemoval t="0" b="100000" l="0" r="100000">
                        <a14:foregroundMark x1="24402" y1="24651" x2="12919" y2="60930"/>
                        <a14:foregroundMark x1="17225" y1="63721" x2="17225" y2="63721"/>
                        <a14:foregroundMark x1="17225" y1="70698" x2="81818" y2="59070"/>
                        <a14:foregroundMark x1="81340" y1="56279" x2="87081" y2="23721"/>
                        <a14:foregroundMark x1="86124" y1="22326" x2="24402" y2="25116"/>
                        <a14:foregroundMark x1="30144" y1="34419" x2="72727" y2="40000"/>
                        <a14:foregroundMark x1="85646" y1="24651" x2="34450" y2="56279"/>
                        <a14:foregroundMark x1="60287" y1="38605" x2="60287" y2="38605"/>
                        <a14:foregroundMark x1="60287" y1="38605" x2="51675" y2="60930"/>
                        <a14:foregroundMark x1="51196" y1="55349" x2="70335" y2="53488"/>
                        <a14:foregroundMark x1="61244" y1="53953" x2="45455" y2="55349"/>
                        <a14:foregroundMark x1="51196" y1="56279" x2="60287" y2="52558"/>
                        <a14:foregroundMark x1="60287" y1="52558" x2="63158" y2="52558"/>
                        <a14:foregroundMark x1="63158" y1="52558" x2="68900" y2="56279"/>
                        <a14:foregroundMark x1="71770" y1="56279" x2="71770" y2="56279"/>
                        <a14:foregroundMark x1="68900" y1="58140" x2="68900" y2="58140"/>
                        <a14:foregroundMark x1="67464" y1="59070" x2="67464" y2="59070"/>
                        <a14:foregroundMark x1="80383" y1="40000" x2="80383" y2="40000"/>
                        <a14:foregroundMark x1="75598" y1="37674" x2="75598" y2="37674"/>
                        <a14:foregroundMark x1="75598" y1="34884" x2="75598" y2="34884"/>
                        <a14:foregroundMark x1="77033" y1="34884" x2="77033" y2="34884"/>
                        <a14:foregroundMark x1="58852" y1="40000" x2="58852" y2="40000"/>
                        <a14:foregroundMark x1="54067" y1="40000" x2="21531" y2="37674"/>
                        <a14:foregroundMark x1="27273" y1="31628" x2="25837" y2="44651"/>
                        <a14:foregroundMark x1="25837" y1="33023" x2="38756" y2="46977"/>
                        <a14:foregroundMark x1="39713" y1="41860" x2="39713" y2="41860"/>
                        <a14:foregroundMark x1="39713" y1="41395" x2="37321" y2="44186"/>
                        <a14:foregroundMark x1="36842" y1="50698" x2="36842" y2="50698"/>
                        <a14:foregroundMark x1="36842" y1="53953" x2="36842" y2="53953"/>
                        <a14:foregroundMark x1="31579" y1="60465" x2="31579" y2="60465"/>
                        <a14:foregroundMark x1="33971" y1="60465" x2="35407" y2="56744"/>
                        <a14:foregroundMark x1="39713" y1="55349" x2="42584" y2="54884"/>
                        <a14:foregroundMark x1="44498" y1="54884" x2="44498" y2="54884"/>
                        <a14:foregroundMark x1="44498" y1="54884" x2="44498" y2="54884"/>
                        <a14:foregroundMark x1="44498" y1="56279" x2="46890" y2="56279"/>
                        <a14:foregroundMark x1="52632" y1="55349" x2="55981" y2="53953"/>
                        <a14:foregroundMark x1="55981" y1="53953" x2="55981" y2="53953"/>
                        <a14:foregroundMark x1="59809" y1="52558" x2="60287" y2="49767"/>
                        <a14:foregroundMark x1="61244" y1="48372" x2="61244" y2="48372"/>
                        <a14:foregroundMark x1="51196" y1="40000" x2="51196" y2="40000"/>
                        <a14:foregroundMark x1="47368" y1="40465" x2="47368" y2="40465"/>
                        <a14:foregroundMark x1="44498" y1="40465" x2="44498" y2="40465"/>
                        <a14:foregroundMark x1="40191" y1="37674" x2="38278" y2="34884"/>
                        <a14:foregroundMark x1="35885" y1="34884" x2="35885" y2="34884"/>
                        <a14:foregroundMark x1="35885" y1="34884" x2="35885" y2="34884"/>
                        <a14:foregroundMark x1="35885" y1="35814" x2="35885" y2="35814"/>
                        <a14:foregroundMark x1="35407" y1="34419" x2="35407" y2="34419"/>
                        <a14:foregroundMark x1="35407" y1="33488" x2="35407" y2="33488"/>
                        <a14:foregroundMark x1="34450" y1="57674" x2="34450" y2="57674"/>
                        <a14:foregroundMark x1="33971" y1="57674" x2="48325" y2="52093"/>
                        <a14:foregroundMark x1="54545" y1="48372" x2="54545" y2="48372"/>
                        <a14:foregroundMark x1="57416" y1="45581" x2="59809" y2="41395"/>
                        <a14:foregroundMark x1="64115" y1="38605" x2="64115" y2="38605"/>
                        <a14:foregroundMark x1="67464" y1="37674" x2="67464" y2="37674"/>
                        <a14:foregroundMark x1="68900" y1="35814" x2="71770" y2="34419"/>
                        <a14:foregroundMark x1="75598" y1="34419" x2="75598" y2="34419"/>
                        <a14:foregroundMark x1="77033" y1="33488" x2="77033" y2="33488"/>
                        <a14:foregroundMark x1="75598" y1="38605" x2="75598" y2="38605"/>
                        <a14:foregroundMark x1="74641" y1="41860" x2="74641" y2="44186"/>
                        <a14:foregroundMark x1="71770" y1="45581" x2="71292" y2="47442"/>
                        <a14:foregroundMark x1="70335" y1="47442" x2="70335" y2="47442"/>
                        <a14:foregroundMark x1="64115" y1="52093" x2="61722" y2="52093"/>
                        <a14:foregroundMark x1="58852" y1="53953" x2="58373" y2="59070"/>
                        <a14:foregroundMark x1="57416" y1="60465" x2="57416" y2="60465"/>
                        <a14:foregroundMark x1="56938" y1="60465" x2="52632" y2="60930"/>
                        <a14:foregroundMark x1="52632" y1="60930" x2="52632" y2="60930"/>
                        <a14:foregroundMark x1="51196" y1="59535" x2="46890" y2="61860"/>
                        <a14:foregroundMark x1="45455" y1="61860" x2="45455" y2="61860"/>
                        <a14:foregroundMark x1="40191" y1="57674" x2="40191" y2="57674"/>
                        <a14:foregroundMark x1="30144" y1="45581" x2="28230" y2="44651"/>
                        <a14:foregroundMark x1="25837" y1="42791" x2="25837" y2="42791"/>
                        <a14:foregroundMark x1="25837" y1="40465" x2="25837" y2="40465"/>
                      </a14:backgroundRemoval>
                    </a14:imgEffect>
                  </a14:imgLayer>
                </a14:imgProps>
              </a:ext>
              <a:ext uri="{28A0092B-C50C-407E-A947-70E740481C1C}">
                <a14:useLocalDpi xmlns:a14="http://schemas.microsoft.com/office/drawing/2010/main" val="0"/>
              </a:ext>
            </a:extLst>
          </a:blip>
          <a:srcRect/>
          <a:stretch>
            <a:fillRect/>
          </a:stretch>
        </p:blipFill>
        <p:spPr bwMode="auto">
          <a:xfrm>
            <a:off x="1094818" y="6176963"/>
            <a:ext cx="569439" cy="585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867232"/>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a:defRPr>
      </a:lvl2pPr>
      <a:lvl3pPr algn="l" rtl="0" eaLnBrk="1" fontAlgn="base" hangingPunct="1">
        <a:lnSpc>
          <a:spcPct val="90000"/>
        </a:lnSpc>
        <a:spcBef>
          <a:spcPct val="0"/>
        </a:spcBef>
        <a:spcAft>
          <a:spcPct val="0"/>
        </a:spcAft>
        <a:defRPr sz="4400">
          <a:solidFill>
            <a:schemeClr val="tx1"/>
          </a:solidFill>
          <a:latin typeface="Calibri Light"/>
        </a:defRPr>
      </a:lvl3pPr>
      <a:lvl4pPr algn="l" rtl="0" eaLnBrk="1" fontAlgn="base" hangingPunct="1">
        <a:lnSpc>
          <a:spcPct val="90000"/>
        </a:lnSpc>
        <a:spcBef>
          <a:spcPct val="0"/>
        </a:spcBef>
        <a:spcAft>
          <a:spcPct val="0"/>
        </a:spcAft>
        <a:defRPr sz="4400">
          <a:solidFill>
            <a:schemeClr val="tx1"/>
          </a:solidFill>
          <a:latin typeface="Calibri Light"/>
        </a:defRPr>
      </a:lvl4pPr>
      <a:lvl5pPr algn="l" rtl="0" eaLnBrk="1" fontAlgn="base" hangingPunct="1">
        <a:lnSpc>
          <a:spcPct val="90000"/>
        </a:lnSpc>
        <a:spcBef>
          <a:spcPct val="0"/>
        </a:spcBef>
        <a:spcAft>
          <a:spcPct val="0"/>
        </a:spcAft>
        <a:defRPr sz="4400">
          <a:solidFill>
            <a:schemeClr val="tx1"/>
          </a:solidFill>
          <a:latin typeface="Calibri Light"/>
        </a:defRPr>
      </a:lvl5pPr>
      <a:lvl6pPr marL="457200" algn="l" rtl="0" eaLnBrk="1" fontAlgn="base" hangingPunct="1">
        <a:lnSpc>
          <a:spcPct val="90000"/>
        </a:lnSpc>
        <a:spcBef>
          <a:spcPct val="0"/>
        </a:spcBef>
        <a:spcAft>
          <a:spcPct val="0"/>
        </a:spcAft>
        <a:defRPr sz="4400">
          <a:solidFill>
            <a:schemeClr val="tx1"/>
          </a:solidFill>
          <a:latin typeface="Calibri Light"/>
        </a:defRPr>
      </a:lvl6pPr>
      <a:lvl7pPr marL="914400" algn="l" rtl="0" eaLnBrk="1" fontAlgn="base" hangingPunct="1">
        <a:lnSpc>
          <a:spcPct val="90000"/>
        </a:lnSpc>
        <a:spcBef>
          <a:spcPct val="0"/>
        </a:spcBef>
        <a:spcAft>
          <a:spcPct val="0"/>
        </a:spcAft>
        <a:defRPr sz="4400">
          <a:solidFill>
            <a:schemeClr val="tx1"/>
          </a:solidFill>
          <a:latin typeface="Calibri Light"/>
        </a:defRPr>
      </a:lvl7pPr>
      <a:lvl8pPr marL="1371600" algn="l" rtl="0" eaLnBrk="1" fontAlgn="base" hangingPunct="1">
        <a:lnSpc>
          <a:spcPct val="90000"/>
        </a:lnSpc>
        <a:spcBef>
          <a:spcPct val="0"/>
        </a:spcBef>
        <a:spcAft>
          <a:spcPct val="0"/>
        </a:spcAft>
        <a:defRPr sz="4400">
          <a:solidFill>
            <a:schemeClr val="tx1"/>
          </a:solidFill>
          <a:latin typeface="Calibri Light"/>
        </a:defRPr>
      </a:lvl8pPr>
      <a:lvl9pPr marL="1828800" algn="l" rtl="0" eaLnBrk="1" fontAlgn="base" hangingPunct="1">
        <a:lnSpc>
          <a:spcPct val="90000"/>
        </a:lnSpc>
        <a:spcBef>
          <a:spcPct val="0"/>
        </a:spcBef>
        <a:spcAft>
          <a:spcPct val="0"/>
        </a:spcAft>
        <a:defRPr sz="4400">
          <a:solidFill>
            <a:schemeClr val="tx1"/>
          </a:solidFill>
          <a:latin typeface="Calibri Light"/>
        </a:defRPr>
      </a:lvl9pPr>
    </p:titleStyle>
    <p:body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xml"/><Relationship Id="rId1" Type="http://schemas.openxmlformats.org/officeDocument/2006/relationships/video" Target="https://www.youtube.com/embed/sVp-RI5OHME?feature=oembed"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a:spLocks noGrp="1"/>
          </p:cNvSpPr>
          <p:nvPr>
            <p:ph type="ctrTitle"/>
          </p:nvPr>
        </p:nvSpPr>
        <p:spPr>
          <a:xfrm>
            <a:off x="1524000" y="379413"/>
            <a:ext cx="9144000" cy="2330449"/>
          </a:xfrm>
        </p:spPr>
        <p:txBody>
          <a:bodyPr anchor="t"/>
          <a:lstStyle/>
          <a:p>
            <a:r>
              <a:rPr lang="nl-NL" sz="4400" b="1" dirty="0"/>
              <a:t>Sportvelden Groenewoud</a:t>
            </a:r>
          </a:p>
        </p:txBody>
      </p:sp>
      <p:pic>
        <p:nvPicPr>
          <p:cNvPr id="2" name="Afbeelding 1"/>
          <p:cNvPicPr>
            <a:picLocks noChangeAspect="1"/>
          </p:cNvPicPr>
          <p:nvPr/>
        </p:nvPicPr>
        <p:blipFill>
          <a:blip r:embed="rId2"/>
          <a:stretch>
            <a:fillRect/>
          </a:stretch>
        </p:blipFill>
        <p:spPr>
          <a:xfrm>
            <a:off x="3486150" y="1304925"/>
            <a:ext cx="5219700" cy="4248150"/>
          </a:xfrm>
          <a:prstGeom prst="rect">
            <a:avLst/>
          </a:prstGeom>
        </p:spPr>
      </p:pic>
    </p:spTree>
    <p:extLst>
      <p:ext uri="{BB962C8B-B14F-4D97-AF65-F5344CB8AC3E}">
        <p14:creationId xmlns:p14="http://schemas.microsoft.com/office/powerpoint/2010/main" val="3788715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a:spLocks noGrp="1"/>
          </p:cNvSpPr>
          <p:nvPr>
            <p:ph type="ctrTitle"/>
          </p:nvPr>
        </p:nvSpPr>
        <p:spPr>
          <a:xfrm>
            <a:off x="1524000" y="379413"/>
            <a:ext cx="9144000" cy="2330449"/>
          </a:xfrm>
        </p:spPr>
        <p:txBody>
          <a:bodyPr anchor="t"/>
          <a:lstStyle/>
          <a:p>
            <a:r>
              <a:rPr lang="nl-NL" sz="4400" b="1" dirty="0"/>
              <a:t>Schoolomgeving de Triangel</a:t>
            </a:r>
          </a:p>
        </p:txBody>
      </p:sp>
      <p:pic>
        <p:nvPicPr>
          <p:cNvPr id="2" name="Afbeelding 1"/>
          <p:cNvPicPr>
            <a:picLocks noChangeAspect="1"/>
          </p:cNvPicPr>
          <p:nvPr/>
        </p:nvPicPr>
        <p:blipFill>
          <a:blip r:embed="rId3"/>
          <a:stretch>
            <a:fillRect/>
          </a:stretch>
        </p:blipFill>
        <p:spPr>
          <a:xfrm>
            <a:off x="1743075" y="2425560"/>
            <a:ext cx="9485177" cy="3445157"/>
          </a:xfrm>
          <a:prstGeom prst="rect">
            <a:avLst/>
          </a:prstGeom>
        </p:spPr>
      </p:pic>
      <p:pic>
        <p:nvPicPr>
          <p:cNvPr id="4" name="Afbeelding 3">
            <a:extLst>
              <a:ext uri="{FF2B5EF4-FFF2-40B4-BE49-F238E27FC236}">
                <a16:creationId xmlns:a16="http://schemas.microsoft.com/office/drawing/2014/main" id="{77E362C7-D7E0-4B1B-8FDF-452BDCF74F3A}"/>
              </a:ext>
            </a:extLst>
          </p:cNvPr>
          <p:cNvPicPr>
            <a:picLocks noChangeAspect="1"/>
          </p:cNvPicPr>
          <p:nvPr/>
        </p:nvPicPr>
        <p:blipFill>
          <a:blip r:embed="rId4"/>
          <a:stretch>
            <a:fillRect/>
          </a:stretch>
        </p:blipFill>
        <p:spPr>
          <a:xfrm>
            <a:off x="4010025" y="1423987"/>
            <a:ext cx="4171950" cy="790575"/>
          </a:xfrm>
          <a:prstGeom prst="rect">
            <a:avLst/>
          </a:prstGeom>
        </p:spPr>
      </p:pic>
    </p:spTree>
    <p:extLst>
      <p:ext uri="{BB962C8B-B14F-4D97-AF65-F5344CB8AC3E}">
        <p14:creationId xmlns:p14="http://schemas.microsoft.com/office/powerpoint/2010/main" val="20744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a:spLocks noGrp="1"/>
          </p:cNvSpPr>
          <p:nvPr>
            <p:ph type="ctrTitle"/>
          </p:nvPr>
        </p:nvSpPr>
        <p:spPr>
          <a:xfrm>
            <a:off x="1524000" y="379413"/>
            <a:ext cx="9144000" cy="2330449"/>
          </a:xfrm>
        </p:spPr>
        <p:txBody>
          <a:bodyPr anchor="t"/>
          <a:lstStyle/>
          <a:p>
            <a:r>
              <a:rPr lang="nl-NL" sz="4400" b="1" dirty="0"/>
              <a:t>Schoolomgeving de Triangel</a:t>
            </a:r>
          </a:p>
        </p:txBody>
      </p:sp>
      <p:pic>
        <p:nvPicPr>
          <p:cNvPr id="4" name="Picture 2" descr="Afbeeldingsresultaat voor sd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200150"/>
            <a:ext cx="9581602" cy="4790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1994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a:spLocks noGrp="1"/>
          </p:cNvSpPr>
          <p:nvPr>
            <p:ph type="ctrTitle"/>
          </p:nvPr>
        </p:nvSpPr>
        <p:spPr>
          <a:xfrm>
            <a:off x="1524000" y="379413"/>
            <a:ext cx="9144000" cy="2330449"/>
          </a:xfrm>
        </p:spPr>
        <p:txBody>
          <a:bodyPr anchor="t"/>
          <a:lstStyle/>
          <a:p>
            <a:r>
              <a:rPr lang="nl-NL" sz="4400" b="1" dirty="0" err="1"/>
              <a:t>Recreactie</a:t>
            </a:r>
            <a:r>
              <a:rPr lang="nl-NL" sz="4400" b="1" dirty="0"/>
              <a:t> Piushaven</a:t>
            </a:r>
          </a:p>
        </p:txBody>
      </p:sp>
      <p:pic>
        <p:nvPicPr>
          <p:cNvPr id="3" name="Afbeelding 2"/>
          <p:cNvPicPr>
            <a:picLocks noChangeAspect="1"/>
          </p:cNvPicPr>
          <p:nvPr/>
        </p:nvPicPr>
        <p:blipFill>
          <a:blip r:embed="rId2"/>
          <a:stretch>
            <a:fillRect/>
          </a:stretch>
        </p:blipFill>
        <p:spPr>
          <a:xfrm>
            <a:off x="2247900" y="1378857"/>
            <a:ext cx="8117470" cy="3897993"/>
          </a:xfrm>
          <a:prstGeom prst="rect">
            <a:avLst/>
          </a:prstGeom>
        </p:spPr>
      </p:pic>
    </p:spTree>
    <p:extLst>
      <p:ext uri="{BB962C8B-B14F-4D97-AF65-F5344CB8AC3E}">
        <p14:creationId xmlns:p14="http://schemas.microsoft.com/office/powerpoint/2010/main" val="2056836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a:spLocks noGrp="1"/>
          </p:cNvSpPr>
          <p:nvPr>
            <p:ph type="ctrTitle"/>
          </p:nvPr>
        </p:nvSpPr>
        <p:spPr>
          <a:xfrm>
            <a:off x="1524000" y="379413"/>
            <a:ext cx="9144000" cy="2330449"/>
          </a:xfrm>
        </p:spPr>
        <p:txBody>
          <a:bodyPr anchor="t"/>
          <a:lstStyle/>
          <a:p>
            <a:r>
              <a:rPr lang="nl-NL" sz="4400" b="1" dirty="0" err="1"/>
              <a:t>Recreactie</a:t>
            </a:r>
            <a:r>
              <a:rPr lang="nl-NL" sz="4400" b="1" dirty="0"/>
              <a:t> Piushaven</a:t>
            </a:r>
          </a:p>
        </p:txBody>
      </p:sp>
      <p:sp>
        <p:nvSpPr>
          <p:cNvPr id="5" name="Tekstvak 4">
            <a:extLst>
              <a:ext uri="{FF2B5EF4-FFF2-40B4-BE49-F238E27FC236}">
                <a16:creationId xmlns:a16="http://schemas.microsoft.com/office/drawing/2014/main" id="{81D4DD05-2E7E-4588-9726-D43474D1E7B2}"/>
              </a:ext>
            </a:extLst>
          </p:cNvPr>
          <p:cNvSpPr txBox="1"/>
          <p:nvPr/>
        </p:nvSpPr>
        <p:spPr>
          <a:xfrm>
            <a:off x="2131219" y="1544637"/>
            <a:ext cx="7929562" cy="3108543"/>
          </a:xfrm>
          <a:prstGeom prst="rect">
            <a:avLst/>
          </a:prstGeom>
          <a:noFill/>
        </p:spPr>
        <p:txBody>
          <a:bodyPr wrap="square">
            <a:spAutoFit/>
          </a:bodyPr>
          <a:lstStyle/>
          <a:p>
            <a:r>
              <a:rPr lang="nl-NL" sz="1800" dirty="0">
                <a:effectLst/>
                <a:latin typeface="Calibri" panose="020F0502020204030204" pitchFamily="34" charset="0"/>
                <a:ea typeface="Calibri" panose="020F0502020204030204" pitchFamily="34" charset="0"/>
              </a:rPr>
              <a:t>De Piushaven bruist. Het is een levendig gebied geworden waar de bewoners uit de stad graag komen. Men komt er om te werken, te wonen, men komt er naar de horeca of om te recreëren langs de oevers.</a:t>
            </a:r>
            <a:br>
              <a:rPr lang="nl-NL" sz="1800" dirty="0">
                <a:effectLst/>
                <a:latin typeface="Calibri" panose="020F0502020204030204" pitchFamily="34" charset="0"/>
                <a:ea typeface="Calibri" panose="020F0502020204030204" pitchFamily="34" charset="0"/>
              </a:rPr>
            </a:br>
            <a:endParaRPr lang="nl-NL" sz="1600" dirty="0">
              <a:effectLst/>
              <a:latin typeface="Calibri" panose="020F0502020204030204" pitchFamily="34" charset="0"/>
              <a:ea typeface="Calibri" panose="020F0502020204030204" pitchFamily="34" charset="0"/>
            </a:endParaRPr>
          </a:p>
          <a:p>
            <a:r>
              <a:rPr lang="nl-NL" sz="1800" dirty="0">
                <a:effectLst/>
                <a:latin typeface="Calibri" panose="020F0502020204030204" pitchFamily="34" charset="0"/>
                <a:ea typeface="Calibri" panose="020F0502020204030204" pitchFamily="34" charset="0"/>
              </a:rPr>
              <a:t>Dat laatste is gebruik wat we graag zien maar nog niet goed wordt overzien. Er wordt gezwommen maar vaak gebeurt dit niet veilig en hindert men de steigers.  </a:t>
            </a:r>
            <a:endParaRPr lang="nl-NL" sz="1600" dirty="0">
              <a:effectLst/>
              <a:latin typeface="Calibri" panose="020F0502020204030204" pitchFamily="34" charset="0"/>
              <a:ea typeface="Calibri" panose="020F0502020204030204" pitchFamily="34" charset="0"/>
            </a:endParaRPr>
          </a:p>
          <a:p>
            <a:r>
              <a:rPr lang="nl-NL" sz="1800" dirty="0">
                <a:effectLst/>
                <a:latin typeface="Calibri" panose="020F0502020204030204" pitchFamily="34" charset="0"/>
                <a:ea typeface="Calibri" panose="020F0502020204030204" pitchFamily="34" charset="0"/>
              </a:rPr>
              <a:t> </a:t>
            </a:r>
            <a:endParaRPr lang="nl-NL" sz="1600" dirty="0">
              <a:effectLst/>
              <a:latin typeface="Calibri" panose="020F0502020204030204" pitchFamily="34" charset="0"/>
              <a:ea typeface="Calibri" panose="020F0502020204030204" pitchFamily="34" charset="0"/>
            </a:endParaRPr>
          </a:p>
          <a:p>
            <a:r>
              <a:rPr lang="nl-NL" sz="1800" dirty="0">
                <a:effectLst/>
                <a:latin typeface="Calibri" panose="020F0502020204030204" pitchFamily="34" charset="0"/>
                <a:ea typeface="Calibri" panose="020F0502020204030204" pitchFamily="34" charset="0"/>
              </a:rPr>
              <a:t>Er wordt gebarbecued maar we hebben al signalen gekregen van brandvlekken in het straatmeubilair en in het gras. Men vaart te hard dat niet goed is voor de flora en fauna en men neemt illegaal een ligplaats in. We willen recreanten aan de haven maar we willen de Tilburger wel laten weten hoe we dit samen willen doen.</a:t>
            </a:r>
            <a:endParaRPr lang="nl-NL" sz="16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0744867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a:spLocks noGrp="1"/>
          </p:cNvSpPr>
          <p:nvPr>
            <p:ph type="ctrTitle"/>
          </p:nvPr>
        </p:nvSpPr>
        <p:spPr>
          <a:xfrm>
            <a:off x="1524000" y="379413"/>
            <a:ext cx="9144000" cy="2330449"/>
          </a:xfrm>
        </p:spPr>
        <p:txBody>
          <a:bodyPr anchor="t"/>
          <a:lstStyle/>
          <a:p>
            <a:r>
              <a:rPr lang="nl-NL" sz="4400" b="1"/>
              <a:t>Recreatie </a:t>
            </a:r>
            <a:r>
              <a:rPr lang="nl-NL" sz="4400" b="1" dirty="0"/>
              <a:t>Piushaven</a:t>
            </a:r>
          </a:p>
        </p:txBody>
      </p:sp>
      <p:pic>
        <p:nvPicPr>
          <p:cNvPr id="1026" name="Picture 2" descr="https://smdnl-wpengine.netdna-ssl.com/wp-content/uploads/2017/06/Infographic-Aandacht-voor-Burgerkracht--1024x68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5504" y="1303230"/>
            <a:ext cx="7320992" cy="4861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49900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a:spLocks noGrp="1"/>
          </p:cNvSpPr>
          <p:nvPr>
            <p:ph type="ctrTitle"/>
          </p:nvPr>
        </p:nvSpPr>
        <p:spPr>
          <a:xfrm>
            <a:off x="1524000" y="379413"/>
            <a:ext cx="9144000" cy="2330449"/>
          </a:xfrm>
        </p:spPr>
        <p:txBody>
          <a:bodyPr anchor="t"/>
          <a:lstStyle/>
          <a:p>
            <a:r>
              <a:rPr lang="nl-NL" sz="4400" b="1"/>
              <a:t>Recreatie </a:t>
            </a:r>
            <a:r>
              <a:rPr lang="nl-NL" sz="4400" b="1" dirty="0"/>
              <a:t>Piushaven</a:t>
            </a:r>
          </a:p>
        </p:txBody>
      </p:sp>
      <p:pic>
        <p:nvPicPr>
          <p:cNvPr id="2" name="Afbeelding 1"/>
          <p:cNvPicPr>
            <a:picLocks noChangeAspect="1"/>
          </p:cNvPicPr>
          <p:nvPr/>
        </p:nvPicPr>
        <p:blipFill>
          <a:blip r:embed="rId3"/>
          <a:stretch>
            <a:fillRect/>
          </a:stretch>
        </p:blipFill>
        <p:spPr>
          <a:xfrm>
            <a:off x="1252535" y="3180846"/>
            <a:ext cx="9686925" cy="1162050"/>
          </a:xfrm>
          <a:prstGeom prst="rect">
            <a:avLst/>
          </a:prstGeom>
        </p:spPr>
      </p:pic>
      <p:pic>
        <p:nvPicPr>
          <p:cNvPr id="2050" name="Picture 2" descr="Afbeeldingsresultaat voor frankwatch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7467" y="1290796"/>
            <a:ext cx="6977063" cy="2000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9870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a:spLocks noGrp="1"/>
          </p:cNvSpPr>
          <p:nvPr>
            <p:ph type="ctrTitle"/>
          </p:nvPr>
        </p:nvSpPr>
        <p:spPr>
          <a:xfrm>
            <a:off x="1524000" y="379413"/>
            <a:ext cx="9144000" cy="2330449"/>
          </a:xfrm>
        </p:spPr>
        <p:txBody>
          <a:bodyPr anchor="t"/>
          <a:lstStyle/>
          <a:p>
            <a:r>
              <a:rPr lang="nl-NL" sz="4400" b="1"/>
              <a:t>Recreatie </a:t>
            </a:r>
            <a:r>
              <a:rPr lang="nl-NL" sz="4400" b="1" dirty="0"/>
              <a:t>Piushaven</a:t>
            </a:r>
          </a:p>
        </p:txBody>
      </p:sp>
      <p:pic>
        <p:nvPicPr>
          <p:cNvPr id="5" name="Picture 2" descr="Afbeeldingsresultaat voor sd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209368"/>
            <a:ext cx="9268198" cy="4634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6315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a:spLocks noGrp="1"/>
          </p:cNvSpPr>
          <p:nvPr>
            <p:ph type="ctrTitle"/>
          </p:nvPr>
        </p:nvSpPr>
        <p:spPr>
          <a:xfrm>
            <a:off x="1524000" y="379413"/>
            <a:ext cx="9144000" cy="2330449"/>
          </a:xfrm>
        </p:spPr>
        <p:txBody>
          <a:bodyPr anchor="t"/>
          <a:lstStyle/>
          <a:p>
            <a:r>
              <a:rPr lang="nl-NL" sz="4400" b="1" dirty="0"/>
              <a:t>Sportvelden Groenewoud</a:t>
            </a:r>
          </a:p>
        </p:txBody>
      </p:sp>
      <p:sp>
        <p:nvSpPr>
          <p:cNvPr id="5" name="Tekstvak 4">
            <a:extLst>
              <a:ext uri="{FF2B5EF4-FFF2-40B4-BE49-F238E27FC236}">
                <a16:creationId xmlns:a16="http://schemas.microsoft.com/office/drawing/2014/main" id="{7B6EC71B-0139-4A50-86D3-9FD5E0AD7D87}"/>
              </a:ext>
            </a:extLst>
          </p:cNvPr>
          <p:cNvSpPr txBox="1"/>
          <p:nvPr/>
        </p:nvSpPr>
        <p:spPr>
          <a:xfrm>
            <a:off x="1524000" y="1908125"/>
            <a:ext cx="9144000" cy="2000548"/>
          </a:xfrm>
          <a:prstGeom prst="rect">
            <a:avLst/>
          </a:prstGeom>
          <a:noFill/>
        </p:spPr>
        <p:txBody>
          <a:bodyPr wrap="square">
            <a:spAutoFit/>
          </a:bodyPr>
          <a:lstStyle/>
          <a:p>
            <a:pPr marL="457200"/>
            <a:r>
              <a:rPr lang="nl-NL" sz="1800" dirty="0">
                <a:effectLst/>
                <a:latin typeface="Calibri" panose="020F0502020204030204" pitchFamily="34" charset="0"/>
                <a:ea typeface="Calibri" panose="020F0502020204030204" pitchFamily="34" charset="0"/>
              </a:rPr>
              <a:t>Met programmering op sportvelden zorg je voor positief gebruik van sportvelden en toezicht en beheer op velden.</a:t>
            </a:r>
          </a:p>
          <a:p>
            <a:pPr marL="457200"/>
            <a:endParaRPr lang="nl-NL" sz="1600" dirty="0">
              <a:effectLst/>
              <a:latin typeface="Calibri" panose="020F0502020204030204" pitchFamily="34" charset="0"/>
              <a:ea typeface="Calibri" panose="020F0502020204030204" pitchFamily="34" charset="0"/>
            </a:endParaRPr>
          </a:p>
          <a:p>
            <a:pPr marL="457200"/>
            <a:r>
              <a:rPr lang="nl-NL" sz="1800" dirty="0">
                <a:effectLst/>
                <a:latin typeface="Calibri" panose="020F0502020204030204" pitchFamily="34" charset="0"/>
                <a:ea typeface="Calibri" panose="020F0502020204030204" pitchFamily="34" charset="0"/>
              </a:rPr>
              <a:t>Daarnaast draag je met programmering op sportvelden bij aan gezondheid in de wijk en de mogelijkheid om kinderen te stimuleren deel te nemen aan het sportverenigingsleven.</a:t>
            </a:r>
            <a:endParaRPr lang="nl-NL" sz="1600" dirty="0">
              <a:effectLst/>
              <a:latin typeface="Calibri" panose="020F0502020204030204" pitchFamily="34" charset="0"/>
              <a:ea typeface="Calibri" panose="020F0502020204030204" pitchFamily="34" charset="0"/>
            </a:endParaRPr>
          </a:p>
          <a:p>
            <a:pPr marL="457200"/>
            <a:r>
              <a:rPr lang="nl-NL" sz="1800" dirty="0">
                <a:effectLst/>
                <a:latin typeface="Calibri" panose="020F0502020204030204" pitchFamily="34" charset="0"/>
                <a:ea typeface="Calibri" panose="020F0502020204030204" pitchFamily="34" charset="0"/>
              </a:rPr>
              <a:t>De wens is om met programmering het gebruik te optimaliseren en vrij gebruik te stimuleren.</a:t>
            </a:r>
            <a:endParaRPr lang="nl-NL" sz="16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500335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a:spLocks noGrp="1"/>
          </p:cNvSpPr>
          <p:nvPr>
            <p:ph type="ctrTitle"/>
          </p:nvPr>
        </p:nvSpPr>
        <p:spPr>
          <a:xfrm>
            <a:off x="1524000" y="379413"/>
            <a:ext cx="9144000" cy="2330449"/>
          </a:xfrm>
        </p:spPr>
        <p:txBody>
          <a:bodyPr anchor="t"/>
          <a:lstStyle/>
          <a:p>
            <a:r>
              <a:rPr lang="nl-NL" sz="4400" b="1" dirty="0"/>
              <a:t>Sportvelden Groenewoud</a:t>
            </a:r>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874" y="1668863"/>
            <a:ext cx="5015056" cy="2845080"/>
          </a:xfrm>
          <a:prstGeom prst="rect">
            <a:avLst/>
          </a:prstGeom>
        </p:spPr>
      </p:pic>
      <p:pic>
        <p:nvPicPr>
          <p:cNvPr id="5" name="Afbeelding 4"/>
          <p:cNvPicPr>
            <a:picLocks noChangeAspect="1"/>
          </p:cNvPicPr>
          <p:nvPr/>
        </p:nvPicPr>
        <p:blipFill>
          <a:blip r:embed="rId4"/>
          <a:stretch>
            <a:fillRect/>
          </a:stretch>
        </p:blipFill>
        <p:spPr>
          <a:xfrm>
            <a:off x="6618515" y="1668863"/>
            <a:ext cx="4598761" cy="3043624"/>
          </a:xfrm>
          <a:prstGeom prst="rect">
            <a:avLst/>
          </a:prstGeom>
        </p:spPr>
      </p:pic>
    </p:spTree>
    <p:extLst>
      <p:ext uri="{BB962C8B-B14F-4D97-AF65-F5344CB8AC3E}">
        <p14:creationId xmlns:p14="http://schemas.microsoft.com/office/powerpoint/2010/main" val="2539364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a:spLocks noGrp="1"/>
          </p:cNvSpPr>
          <p:nvPr>
            <p:ph type="ctrTitle"/>
          </p:nvPr>
        </p:nvSpPr>
        <p:spPr>
          <a:xfrm>
            <a:off x="1524000" y="379413"/>
            <a:ext cx="9144000" cy="2330449"/>
          </a:xfrm>
        </p:spPr>
        <p:txBody>
          <a:bodyPr anchor="t"/>
          <a:lstStyle/>
          <a:p>
            <a:r>
              <a:rPr lang="nl-NL" sz="4400" b="1" dirty="0"/>
              <a:t>Sportvelden Groenewoud</a:t>
            </a:r>
          </a:p>
        </p:txBody>
      </p:sp>
      <p:pic>
        <p:nvPicPr>
          <p:cNvPr id="1026" name="Picture 2" descr="https://www.cruyff-foundation.org/uploads/pages/nl/_pageimage/2058/Knipse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7845" y="1225753"/>
            <a:ext cx="4568456" cy="458295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Afbeeldingsresultaat voor heroes of the cou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2456" y="1225753"/>
            <a:ext cx="5462144" cy="3215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407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a:spLocks noGrp="1"/>
          </p:cNvSpPr>
          <p:nvPr>
            <p:ph type="ctrTitle"/>
          </p:nvPr>
        </p:nvSpPr>
        <p:spPr>
          <a:xfrm>
            <a:off x="1524000" y="379413"/>
            <a:ext cx="9144000" cy="2330449"/>
          </a:xfrm>
        </p:spPr>
        <p:txBody>
          <a:bodyPr anchor="t"/>
          <a:lstStyle/>
          <a:p>
            <a:r>
              <a:rPr lang="nl-NL" sz="4400" b="1" dirty="0"/>
              <a:t>Sportvelden Groenewoud</a:t>
            </a:r>
          </a:p>
        </p:txBody>
      </p:sp>
      <p:pic>
        <p:nvPicPr>
          <p:cNvPr id="3" name="Onlinemedia 2" title="Heroes of the Cruyff Courts">
            <a:hlinkClick r:id="" action="ppaction://media"/>
            <a:extLst>
              <a:ext uri="{FF2B5EF4-FFF2-40B4-BE49-F238E27FC236}">
                <a16:creationId xmlns:a16="http://schemas.microsoft.com/office/drawing/2014/main" id="{386297F9-F4E3-4305-855A-C143C3D4ED51}"/>
              </a:ext>
            </a:extLst>
          </p:cNvPr>
          <p:cNvPicPr>
            <a:picLocks noRot="1" noChangeAspect="1"/>
          </p:cNvPicPr>
          <p:nvPr>
            <a:videoFile r:link="rId1"/>
          </p:nvPr>
        </p:nvPicPr>
        <p:blipFill>
          <a:blip r:embed="rId3"/>
          <a:stretch>
            <a:fillRect/>
          </a:stretch>
        </p:blipFill>
        <p:spPr>
          <a:xfrm>
            <a:off x="2719387" y="1628775"/>
            <a:ext cx="6753225" cy="3798689"/>
          </a:xfrm>
          <a:prstGeom prst="rect">
            <a:avLst/>
          </a:prstGeom>
        </p:spPr>
      </p:pic>
    </p:spTree>
    <p:extLst>
      <p:ext uri="{BB962C8B-B14F-4D97-AF65-F5344CB8AC3E}">
        <p14:creationId xmlns:p14="http://schemas.microsoft.com/office/powerpoint/2010/main" val="4039768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a:spLocks noGrp="1"/>
          </p:cNvSpPr>
          <p:nvPr>
            <p:ph type="ctrTitle"/>
          </p:nvPr>
        </p:nvSpPr>
        <p:spPr>
          <a:xfrm>
            <a:off x="1524000" y="379413"/>
            <a:ext cx="9144000" cy="2330449"/>
          </a:xfrm>
        </p:spPr>
        <p:txBody>
          <a:bodyPr anchor="t"/>
          <a:lstStyle/>
          <a:p>
            <a:r>
              <a:rPr lang="nl-NL" sz="4400" b="1" dirty="0"/>
              <a:t>Sportvelden Groenewoud</a:t>
            </a:r>
          </a:p>
        </p:txBody>
      </p:sp>
      <p:pic>
        <p:nvPicPr>
          <p:cNvPr id="4" name="Picture 2" descr="Afbeeldingsresultaat voor sd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364342"/>
            <a:ext cx="9224188" cy="4612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2772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a:spLocks noGrp="1"/>
          </p:cNvSpPr>
          <p:nvPr>
            <p:ph type="ctrTitle"/>
          </p:nvPr>
        </p:nvSpPr>
        <p:spPr>
          <a:xfrm>
            <a:off x="1524000" y="379413"/>
            <a:ext cx="9144000" cy="2330449"/>
          </a:xfrm>
        </p:spPr>
        <p:txBody>
          <a:bodyPr anchor="t"/>
          <a:lstStyle/>
          <a:p>
            <a:r>
              <a:rPr lang="nl-NL" sz="4400" b="1" dirty="0"/>
              <a:t>Schoolomgeving de Triangel</a:t>
            </a:r>
          </a:p>
        </p:txBody>
      </p:sp>
      <p:pic>
        <p:nvPicPr>
          <p:cNvPr id="4" name="Afbeelding 3"/>
          <p:cNvPicPr>
            <a:picLocks noChangeAspect="1"/>
          </p:cNvPicPr>
          <p:nvPr/>
        </p:nvPicPr>
        <p:blipFill>
          <a:blip r:embed="rId2"/>
          <a:stretch>
            <a:fillRect/>
          </a:stretch>
        </p:blipFill>
        <p:spPr>
          <a:xfrm>
            <a:off x="2643187" y="1371600"/>
            <a:ext cx="6905625" cy="4114800"/>
          </a:xfrm>
          <a:prstGeom prst="rect">
            <a:avLst/>
          </a:prstGeom>
        </p:spPr>
      </p:pic>
    </p:spTree>
    <p:extLst>
      <p:ext uri="{BB962C8B-B14F-4D97-AF65-F5344CB8AC3E}">
        <p14:creationId xmlns:p14="http://schemas.microsoft.com/office/powerpoint/2010/main" val="3369415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a:spLocks noGrp="1"/>
          </p:cNvSpPr>
          <p:nvPr>
            <p:ph type="ctrTitle"/>
          </p:nvPr>
        </p:nvSpPr>
        <p:spPr>
          <a:xfrm>
            <a:off x="1524000" y="379413"/>
            <a:ext cx="9144000" cy="2330449"/>
          </a:xfrm>
        </p:spPr>
        <p:txBody>
          <a:bodyPr anchor="t"/>
          <a:lstStyle/>
          <a:p>
            <a:r>
              <a:rPr lang="nl-NL" sz="4400" b="1" dirty="0"/>
              <a:t>Schoolomgeving de Triangel</a:t>
            </a:r>
          </a:p>
        </p:txBody>
      </p:sp>
      <p:sp>
        <p:nvSpPr>
          <p:cNvPr id="5" name="Tekstvak 4">
            <a:extLst>
              <a:ext uri="{FF2B5EF4-FFF2-40B4-BE49-F238E27FC236}">
                <a16:creationId xmlns:a16="http://schemas.microsoft.com/office/drawing/2014/main" id="{42330358-F76A-471A-9D2D-3A9F875904BD}"/>
              </a:ext>
            </a:extLst>
          </p:cNvPr>
          <p:cNvSpPr txBox="1"/>
          <p:nvPr/>
        </p:nvSpPr>
        <p:spPr>
          <a:xfrm>
            <a:off x="1812131" y="1813173"/>
            <a:ext cx="8567737" cy="3231654"/>
          </a:xfrm>
          <a:prstGeom prst="rect">
            <a:avLst/>
          </a:prstGeom>
          <a:noFill/>
        </p:spPr>
        <p:txBody>
          <a:bodyPr wrap="square">
            <a:spAutoFit/>
          </a:bodyPr>
          <a:lstStyle/>
          <a:p>
            <a:r>
              <a:rPr lang="nl-NL" sz="1800" dirty="0">
                <a:effectLst/>
                <a:latin typeface="Tahoma" panose="020B0604030504040204" pitchFamily="34" charset="0"/>
                <a:ea typeface="Calibri" panose="020F0502020204030204" pitchFamily="34" charset="0"/>
              </a:rPr>
              <a:t>Gemeente Tilburg doet mee aan een internationaal mobiliteitsproject: “</a:t>
            </a:r>
            <a:r>
              <a:rPr lang="nl-NL" sz="1800" dirty="0" err="1">
                <a:effectLst/>
                <a:latin typeface="Tahoma" panose="020B0604030504040204" pitchFamily="34" charset="0"/>
                <a:ea typeface="Calibri" panose="020F0502020204030204" pitchFamily="34" charset="0"/>
              </a:rPr>
              <a:t>metamorphoses</a:t>
            </a:r>
            <a:r>
              <a:rPr lang="nl-NL" sz="1800" dirty="0">
                <a:effectLst/>
                <a:latin typeface="Tahoma" panose="020B0604030504040204" pitchFamily="34" charset="0"/>
                <a:ea typeface="Calibri" panose="020F0502020204030204" pitchFamily="34" charset="0"/>
              </a:rPr>
              <a:t>”. Samen met andere steden in Europa kijken we hoe we de schoolomgeving kunnen verbeteren. De input en ideeën van kinderen staan hierbij centraal. </a:t>
            </a:r>
            <a:br>
              <a:rPr lang="nl-NL" sz="1800" dirty="0">
                <a:effectLst/>
                <a:latin typeface="Tahoma" panose="020B0604030504040204" pitchFamily="34" charset="0"/>
                <a:ea typeface="Calibri" panose="020F0502020204030204" pitchFamily="34" charset="0"/>
              </a:rPr>
            </a:br>
            <a:endParaRPr lang="nl-NL" sz="2400" dirty="0">
              <a:effectLst/>
              <a:latin typeface="Calibri" panose="020F0502020204030204" pitchFamily="34" charset="0"/>
              <a:ea typeface="Calibri" panose="020F0502020204030204" pitchFamily="34" charset="0"/>
            </a:endParaRPr>
          </a:p>
          <a:p>
            <a:r>
              <a:rPr lang="nl-NL" sz="1800" dirty="0">
                <a:effectLst/>
                <a:latin typeface="Tahoma" panose="020B0604030504040204" pitchFamily="34" charset="0"/>
                <a:ea typeface="Calibri" panose="020F0502020204030204" pitchFamily="34" charset="0"/>
              </a:rPr>
              <a:t>Onderdeel van het programma is een schoolschouw, waarbij de schoolomgeving wordt bekeken door de ogen van kinderen. Ouders, school, kinderen en gemeente kunnen samen zorgen voor een veilige en leuke schoolomgeving. De kinderen lopen met elkaar door de directe schoolomgeving en geven tips en tops. Vervolgens is er een workshop waarbij er samen wordt gediscussieerd en gekeken wat er anders zou kunnen op het gebied van infrastructuur, groen of gedrag. </a:t>
            </a:r>
            <a:endParaRPr lang="nl-NL" sz="24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91184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a:spLocks noGrp="1"/>
          </p:cNvSpPr>
          <p:nvPr>
            <p:ph type="ctrTitle"/>
          </p:nvPr>
        </p:nvSpPr>
        <p:spPr>
          <a:xfrm>
            <a:off x="1524000" y="379413"/>
            <a:ext cx="9144000" cy="2330449"/>
          </a:xfrm>
        </p:spPr>
        <p:txBody>
          <a:bodyPr anchor="t"/>
          <a:lstStyle/>
          <a:p>
            <a:r>
              <a:rPr lang="nl-NL" sz="4400" b="1" dirty="0"/>
              <a:t>Schoolomgeving de Triangel</a:t>
            </a:r>
          </a:p>
        </p:txBody>
      </p:sp>
      <p:pic>
        <p:nvPicPr>
          <p:cNvPr id="6146" name="Picture 2" descr="Afbeeldingsresultaat voor lekker fit rotterd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4365" y="1316037"/>
            <a:ext cx="5963269" cy="4145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4352769"/>
      </p:ext>
    </p:extLst>
  </p:cSld>
  <p:clrMapOvr>
    <a:masterClrMapping/>
  </p:clrMapOvr>
</p:sld>
</file>

<file path=ppt/theme/theme1.xml><?xml version="1.0" encoding="utf-8"?>
<a:theme xmlns:a="http://schemas.openxmlformats.org/drawingml/2006/main" name="Thema1">
  <a:themeElements>
    <a:clrScheme name="Aangepast 1">
      <a:dk1>
        <a:sysClr val="windowText" lastClr="000000"/>
      </a:dk1>
      <a:lt1>
        <a:sysClr val="window" lastClr="FFFFFF"/>
      </a:lt1>
      <a:dk2>
        <a:srgbClr val="455F51"/>
      </a:dk2>
      <a:lt2>
        <a:srgbClr val="E2DFCC"/>
      </a:lt2>
      <a:accent1>
        <a:srgbClr val="BDEA1A"/>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1" id="{848D2DA3-4BAC-4590-9F3A-C04EAD61AF1C}" vid="{84936BD3-994A-46F0-BAD8-245BDD45B96D}"/>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12" ma:contentTypeDescription="Een nieuw document maken." ma:contentTypeScope="" ma:versionID="1dc84fb11a9be35ac09a1ae920ea7357">
  <xsd:schema xmlns:xsd="http://www.w3.org/2001/XMLSchema" xmlns:xs="http://www.w3.org/2001/XMLSchema" xmlns:p="http://schemas.microsoft.com/office/2006/metadata/properties" xmlns:ns2="34354c1b-6b8c-435b-ad50-990538c19557" xmlns:ns3="47a28104-336f-447d-946e-e305ac2bcd47" targetNamespace="http://schemas.microsoft.com/office/2006/metadata/properties" ma:root="true" ma:fieldsID="85fd8f0e804736af8b3f71c277445723" ns2:_="" ns3:_="">
    <xsd:import namespace="34354c1b-6b8c-435b-ad50-990538c19557"/>
    <xsd:import namespace="47a28104-336f-447d-946e-e305ac2bcd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7a28104-336f-447d-946e-e305ac2bcd4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4ABA856-E3A3-499C-9954-A6BBC6149EEC}">
  <ds:schemaRefs>
    <ds:schemaRef ds:uri="http://schemas.microsoft.com/sharepoint/v3/contenttype/forms"/>
  </ds:schemaRefs>
</ds:datastoreItem>
</file>

<file path=customXml/itemProps2.xml><?xml version="1.0" encoding="utf-8"?>
<ds:datastoreItem xmlns:ds="http://schemas.openxmlformats.org/officeDocument/2006/customXml" ds:itemID="{BD34DEDB-4A4E-411E-A945-00A3E69A1894}">
  <ds:schemaRefs>
    <ds:schemaRef ds:uri="http://purl.org/dc/dcmitype/"/>
    <ds:schemaRef ds:uri="http://schemas.openxmlformats.org/package/2006/metadata/core-properties"/>
    <ds:schemaRef ds:uri="http://purl.org/dc/elements/1.1/"/>
    <ds:schemaRef ds:uri="http://www.w3.org/XML/1998/namespace"/>
    <ds:schemaRef ds:uri="http://schemas.microsoft.com/office/2006/metadata/properties"/>
    <ds:schemaRef ds:uri="http://schemas.microsoft.com/office/2006/documentManagement/types"/>
    <ds:schemaRef ds:uri="http://purl.org/dc/terms/"/>
    <ds:schemaRef ds:uri="http://schemas.microsoft.com/office/infopath/2007/PartnerControls"/>
    <ds:schemaRef ds:uri="47a28104-336f-447d-946e-e305ac2bcd47"/>
    <ds:schemaRef ds:uri="34354c1b-6b8c-435b-ad50-990538c19557"/>
  </ds:schemaRefs>
</ds:datastoreItem>
</file>

<file path=customXml/itemProps3.xml><?xml version="1.0" encoding="utf-8"?>
<ds:datastoreItem xmlns:ds="http://schemas.openxmlformats.org/officeDocument/2006/customXml" ds:itemID="{268B1BC8-3AA9-4556-A2DF-F418D4F194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54c1b-6b8c-435b-ad50-990538c19557"/>
    <ds:schemaRef ds:uri="47a28104-336f-447d-946e-e305ac2bcd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Thema1</Template>
  <TotalTime>2055</TotalTime>
  <Words>427</Words>
  <Application>Microsoft Office PowerPoint</Application>
  <PresentationFormat>Breedbeeld</PresentationFormat>
  <Paragraphs>41</Paragraphs>
  <Slides>16</Slides>
  <Notes>8</Notes>
  <HiddenSlides>0</HiddenSlides>
  <MMClips>1</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16</vt:i4>
      </vt:variant>
    </vt:vector>
  </HeadingPairs>
  <TitlesOfParts>
    <vt:vector size="21" baseType="lpstr">
      <vt:lpstr>Arial</vt:lpstr>
      <vt:lpstr>Calibri</vt:lpstr>
      <vt:lpstr>Calibri Light</vt:lpstr>
      <vt:lpstr>Tahoma</vt:lpstr>
      <vt:lpstr>Thema1</vt:lpstr>
      <vt:lpstr>Sportvelden Groenewoud</vt:lpstr>
      <vt:lpstr>Sportvelden Groenewoud</vt:lpstr>
      <vt:lpstr>Sportvelden Groenewoud</vt:lpstr>
      <vt:lpstr>Sportvelden Groenewoud</vt:lpstr>
      <vt:lpstr>Sportvelden Groenewoud</vt:lpstr>
      <vt:lpstr>Sportvelden Groenewoud</vt:lpstr>
      <vt:lpstr>Schoolomgeving de Triangel</vt:lpstr>
      <vt:lpstr>Schoolomgeving de Triangel</vt:lpstr>
      <vt:lpstr>Schoolomgeving de Triangel</vt:lpstr>
      <vt:lpstr>Schoolomgeving de Triangel</vt:lpstr>
      <vt:lpstr>Schoolomgeving de Triangel</vt:lpstr>
      <vt:lpstr>Recreactie Piushaven</vt:lpstr>
      <vt:lpstr>Recreactie Piushaven</vt:lpstr>
      <vt:lpstr>Recreatie Piushaven</vt:lpstr>
      <vt:lpstr>Recreatie Piushaven</vt:lpstr>
      <vt:lpstr>Recreatie Piushaven</vt:lpstr>
    </vt:vector>
  </TitlesOfParts>
  <Company>Helicon Opleidingen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Thomas Noordeloos</dc:creator>
  <cp:lastModifiedBy>Thomas Noordeloos</cp:lastModifiedBy>
  <cp:revision>37</cp:revision>
  <dcterms:created xsi:type="dcterms:W3CDTF">2017-09-05T13:31:36Z</dcterms:created>
  <dcterms:modified xsi:type="dcterms:W3CDTF">2020-10-26T10:56:41Z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0x0101006882E0B02A318E459AD716AC786DE572</vt:lpwstr>
  </property>
</Properties>
</file>